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71" r:id="rId12"/>
    <p:sldId id="269" r:id="rId13"/>
    <p:sldId id="270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 autoAdjust="0"/>
    <p:restoredTop sz="94671" autoAdjust="0"/>
  </p:normalViewPr>
  <p:slideViewPr>
    <p:cSldViewPr>
      <p:cViewPr>
        <p:scale>
          <a:sx n="66" d="100"/>
          <a:sy n="66" d="100"/>
        </p:scale>
        <p:origin x="-144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2021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599E324-4056-4EC3-A845-9A3ACBB00C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DF8B1AE-ECA8-4093-AAD4-2EB69C6DA164}" type="datetimeFigureOut">
              <a:rPr lang="en-US" smtClean="0"/>
              <a:t>12/18/2012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7543800" cy="2593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French Civil Wars, Wars of Religion and </a:t>
            </a:r>
            <a:r>
              <a:rPr lang="en-US" dirty="0" err="1" smtClean="0"/>
              <a:t>Fronde</a:t>
            </a:r>
            <a:r>
              <a:rPr lang="en-US" dirty="0" smtClean="0"/>
              <a:t> Revolts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646176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1562-1598, 1648-1653</a:t>
            </a:r>
            <a:endParaRPr 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267200"/>
            <a:ext cx="39370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462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War of the Three </a:t>
            </a:r>
            <a:r>
              <a:rPr lang="en-US" dirty="0" err="1" smtClean="0"/>
              <a:t>Henries</a:t>
            </a:r>
            <a:r>
              <a:rPr lang="en-US" dirty="0" smtClean="0"/>
              <a:t> (1585-1589)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War in proxy between Protestant England and Catholic Spain and Holy Roman Empire</a:t>
            </a:r>
          </a:p>
          <a:p>
            <a:pPr lvl="1"/>
            <a:r>
              <a:rPr lang="en-US" sz="1800" dirty="0" smtClean="0"/>
              <a:t>England supported Huguenots and Henry of Navarre</a:t>
            </a:r>
          </a:p>
          <a:p>
            <a:pPr lvl="1"/>
            <a:r>
              <a:rPr lang="en-US" sz="1800" dirty="0" smtClean="0"/>
              <a:t>Spain and Holy Roman Empire supported Catholics and Henry Duke of Guise</a:t>
            </a:r>
          </a:p>
          <a:p>
            <a:r>
              <a:rPr lang="en-US" sz="2000" dirty="0" smtClean="0"/>
              <a:t>Henry III tries to convince Henry of Navarre to convert to </a:t>
            </a:r>
            <a:r>
              <a:rPr lang="en-US" sz="2000" dirty="0" err="1" smtClean="0"/>
              <a:t>Catholocism</a:t>
            </a:r>
            <a:endParaRPr lang="en-US" sz="2000" dirty="0" smtClean="0"/>
          </a:p>
          <a:p>
            <a:pPr lvl="1"/>
            <a:r>
              <a:rPr lang="en-US" sz="1800" dirty="0" smtClean="0"/>
              <a:t>Henry of Navarre refused and the Pope excommunicated him and the Prince of </a:t>
            </a:r>
            <a:r>
              <a:rPr lang="en-US" sz="1800" dirty="0" err="1" smtClean="0"/>
              <a:t>Conde</a:t>
            </a:r>
            <a:endParaRPr lang="en-US" sz="1800" dirty="0" smtClean="0"/>
          </a:p>
          <a:p>
            <a:pPr lvl="1"/>
            <a:r>
              <a:rPr lang="en-US" sz="1800" dirty="0" smtClean="0"/>
              <a:t>Navarre had to raise army to protect himself</a:t>
            </a:r>
          </a:p>
          <a:p>
            <a:r>
              <a:rPr lang="en-US" sz="2000" dirty="0" smtClean="0"/>
              <a:t>The Guise family revived the Catholic League and signed Treaty with Spain in 1584</a:t>
            </a:r>
          </a:p>
          <a:p>
            <a:pPr lvl="1"/>
            <a:r>
              <a:rPr lang="en-US" sz="1800" dirty="0" smtClean="0"/>
              <a:t>League very powerful in Paris, League of Sixteen ruled over the 16 provinces of France</a:t>
            </a:r>
          </a:p>
          <a:p>
            <a:pPr lvl="1"/>
            <a:r>
              <a:rPr lang="en-US" sz="1800" dirty="0" smtClean="0"/>
              <a:t>Threat to the king</a:t>
            </a:r>
          </a:p>
          <a:p>
            <a:pPr lvl="1"/>
            <a:r>
              <a:rPr lang="en-US" sz="1800" dirty="0" smtClean="0"/>
              <a:t>Henry III lost control in Paris</a:t>
            </a:r>
          </a:p>
          <a:p>
            <a:pPr lvl="1"/>
            <a:r>
              <a:rPr lang="en-US" sz="1800" dirty="0" smtClean="0"/>
              <a:t>Guise march to Paris on the Day of Barricades against Henry III orders</a:t>
            </a:r>
          </a:p>
        </p:txBody>
      </p:sp>
    </p:spTree>
    <p:extLst>
      <p:ext uri="{BB962C8B-B14F-4D97-AF65-F5344CB8AC3E}">
        <p14:creationId xmlns:p14="http://schemas.microsoft.com/office/powerpoint/2010/main" val="942113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War of the Three </a:t>
            </a:r>
            <a:r>
              <a:rPr lang="en-US" dirty="0" err="1" smtClean="0"/>
              <a:t>Henries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King had to flee</a:t>
            </a:r>
          </a:p>
          <a:p>
            <a:r>
              <a:rPr lang="en-US" sz="1800" dirty="0" smtClean="0"/>
              <a:t>1585: Treaty of Nemours: revoked all privileges of Protestants</a:t>
            </a:r>
          </a:p>
          <a:p>
            <a:pPr lvl="1"/>
            <a:r>
              <a:rPr lang="en-US" sz="1600" dirty="0" smtClean="0"/>
              <a:t>Catholic League under Guise dominated north and east</a:t>
            </a:r>
          </a:p>
          <a:p>
            <a:pPr lvl="1"/>
            <a:r>
              <a:rPr lang="en-US" sz="1600" dirty="0" smtClean="0"/>
              <a:t>Navarre had stronghold in southwest</a:t>
            </a:r>
          </a:p>
          <a:p>
            <a:r>
              <a:rPr lang="en-US" sz="1800" dirty="0" smtClean="0"/>
              <a:t>1588: Committee of Sixteen took complete control of Paris</a:t>
            </a:r>
          </a:p>
          <a:p>
            <a:pPr lvl="1"/>
            <a:r>
              <a:rPr lang="en-US" sz="1600" dirty="0" smtClean="0"/>
              <a:t>Proposed heir to throne: Old uncle of Navarre who would act as puppet for Guise</a:t>
            </a:r>
          </a:p>
          <a:p>
            <a:r>
              <a:rPr lang="en-US" sz="1800" dirty="0" smtClean="0"/>
              <a:t>After Estates-General meeting, Henry III had Henry Duke of Guise murdered</a:t>
            </a:r>
          </a:p>
          <a:p>
            <a:pPr lvl="1"/>
            <a:r>
              <a:rPr lang="en-US" sz="1600" dirty="0" smtClean="0"/>
              <a:t>League supported antiroyalists, claimed regicide was necessary</a:t>
            </a:r>
          </a:p>
          <a:p>
            <a:r>
              <a:rPr lang="en-US" sz="1800" dirty="0" smtClean="0"/>
              <a:t>Henry III went to Navarre for help and retook Paris in 1589</a:t>
            </a:r>
          </a:p>
          <a:p>
            <a:pPr lvl="1"/>
            <a:r>
              <a:rPr lang="en-US" sz="1600" dirty="0" smtClean="0"/>
              <a:t>Got stabbed by a monk and named Navarre heir on deathbed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4098" name="Picture 2" descr="https://encrypted-tbn1.gstatic.com/images?q=tbn:ANd9GcSTxaqfIgaFLZHeAS_LiVORROyn0Y85dUucOP8PMEUevltCkHf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57" y="4724400"/>
            <a:ext cx="57150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018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War of the Three </a:t>
            </a:r>
            <a:r>
              <a:rPr lang="en-US" dirty="0" err="1" smtClean="0"/>
              <a:t>Henries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Fighting continues between Navarre and League</a:t>
            </a:r>
          </a:p>
          <a:p>
            <a:pPr lvl="1"/>
            <a:r>
              <a:rPr lang="en-US" sz="1800" dirty="0" smtClean="0"/>
              <a:t>Navarre laid siege to Paris</a:t>
            </a:r>
          </a:p>
          <a:p>
            <a:pPr lvl="1"/>
            <a:r>
              <a:rPr lang="en-US" sz="1800" dirty="0" smtClean="0"/>
              <a:t>Phillip II ordered Duke of Parma to help Paris</a:t>
            </a:r>
          </a:p>
          <a:p>
            <a:pPr lvl="1"/>
            <a:r>
              <a:rPr lang="en-US" sz="1800" dirty="0" smtClean="0"/>
              <a:t>No combat, but Navarre withdrew</a:t>
            </a:r>
          </a:p>
          <a:p>
            <a:r>
              <a:rPr lang="en-US" sz="2400" dirty="0" smtClean="0"/>
              <a:t>1593: League calls Estates-General to decide next king</a:t>
            </a:r>
          </a:p>
          <a:p>
            <a:pPr lvl="1"/>
            <a:r>
              <a:rPr lang="en-US" sz="1800" dirty="0" smtClean="0"/>
              <a:t>Henry of Navarre made King Henry IV</a:t>
            </a:r>
          </a:p>
          <a:p>
            <a:pPr lvl="1"/>
            <a:r>
              <a:rPr lang="en-US" sz="1800" dirty="0" smtClean="0"/>
              <a:t>Marries Marie de Medici</a:t>
            </a:r>
          </a:p>
          <a:p>
            <a:pPr lvl="1"/>
            <a:r>
              <a:rPr lang="en-US" sz="1800" dirty="0" smtClean="0"/>
              <a:t>Converts to Catholicism  </a:t>
            </a:r>
          </a:p>
          <a:p>
            <a:pPr lvl="1"/>
            <a:r>
              <a:rPr lang="en-US" sz="1800" dirty="0" smtClean="0"/>
              <a:t>“Paris is worth a mass”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142343"/>
            <a:ext cx="2705669" cy="3378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872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Henry IV vs. Spain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4525963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1594: Henry IV had control of Paris</a:t>
            </a:r>
          </a:p>
          <a:p>
            <a:r>
              <a:rPr lang="en-US" sz="2400" dirty="0" smtClean="0"/>
              <a:t>Phillip II strongly opposed him</a:t>
            </a:r>
          </a:p>
          <a:p>
            <a:r>
              <a:rPr lang="en-US" sz="2400" dirty="0" smtClean="0"/>
              <a:t>Henry IV gained support of nobles by promising high positions of power</a:t>
            </a:r>
          </a:p>
          <a:p>
            <a:r>
              <a:rPr lang="en-US" sz="2400" dirty="0" smtClean="0"/>
              <a:t>Spanish gained support in  northern France and took northern territories from 1595-1596</a:t>
            </a:r>
          </a:p>
          <a:p>
            <a:r>
              <a:rPr lang="en-US" sz="2400" dirty="0" smtClean="0"/>
              <a:t>1598: Spanish had financial problems so they signed the Treaty of </a:t>
            </a:r>
            <a:r>
              <a:rPr lang="en-US" sz="2400" dirty="0" err="1" smtClean="0"/>
              <a:t>Vervins</a:t>
            </a:r>
            <a:endParaRPr lang="en-US" sz="2400" dirty="0" smtClean="0"/>
          </a:p>
          <a:p>
            <a:pPr lvl="1"/>
            <a:r>
              <a:rPr lang="en-US" sz="1800" dirty="0" smtClean="0"/>
              <a:t>Restored captured lands</a:t>
            </a:r>
          </a:p>
          <a:p>
            <a:pPr lvl="1"/>
            <a:r>
              <a:rPr lang="en-US" sz="1800" dirty="0" err="1" smtClean="0"/>
              <a:t>Legue</a:t>
            </a:r>
            <a:r>
              <a:rPr lang="en-US" sz="1800" dirty="0" smtClean="0"/>
              <a:t> leaders surrendered</a:t>
            </a:r>
          </a:p>
          <a:p>
            <a:r>
              <a:rPr lang="en-US" sz="2400" dirty="0" smtClean="0"/>
              <a:t>1598: Edict of Nantes: religious tolerance in France and end of Religious Wars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429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Fronde</a:t>
            </a:r>
            <a:r>
              <a:rPr lang="en-US" dirty="0" smtClean="0"/>
              <a:t> Revolts (1648-1653)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“sling” =child’s game played to defy authorities</a:t>
            </a:r>
          </a:p>
          <a:p>
            <a:r>
              <a:rPr lang="en-US" sz="1800" dirty="0" smtClean="0"/>
              <a:t>Revolts were reaction to policies made by Cardinal Richelieu, chief minister of Louis XIII</a:t>
            </a:r>
          </a:p>
          <a:p>
            <a:pPr lvl="1"/>
            <a:r>
              <a:rPr lang="en-US" sz="1400" dirty="0" smtClean="0"/>
              <a:t>Less power for nobility</a:t>
            </a:r>
          </a:p>
          <a:p>
            <a:pPr lvl="1"/>
            <a:r>
              <a:rPr lang="en-US" sz="1400" dirty="0" smtClean="0"/>
              <a:t>Reduced power of </a:t>
            </a:r>
            <a:r>
              <a:rPr lang="en-US" sz="1400" dirty="0" err="1" smtClean="0"/>
              <a:t>Parlements</a:t>
            </a:r>
            <a:endParaRPr lang="en-US" sz="1400" dirty="0" smtClean="0"/>
          </a:p>
          <a:p>
            <a:pPr lvl="1"/>
            <a:r>
              <a:rPr lang="en-US" sz="1400" dirty="0" smtClean="0"/>
              <a:t>Beginning of </a:t>
            </a:r>
            <a:r>
              <a:rPr lang="en-US" sz="1400" dirty="0" err="1" smtClean="0"/>
              <a:t>absoolutism</a:t>
            </a:r>
            <a:endParaRPr lang="en-US" sz="1400" dirty="0" smtClean="0"/>
          </a:p>
          <a:p>
            <a:r>
              <a:rPr lang="en-US" sz="1800" dirty="0" smtClean="0"/>
              <a:t>Revolts started under Regent Anne of Austria and chief minister Cardinal Mazarin</a:t>
            </a:r>
          </a:p>
          <a:p>
            <a:pPr lvl="1"/>
            <a:r>
              <a:rPr lang="en-US" sz="1400" dirty="0" err="1" smtClean="0"/>
              <a:t>Parlement</a:t>
            </a:r>
            <a:r>
              <a:rPr lang="en-US" sz="1400" dirty="0" smtClean="0"/>
              <a:t> refused to approve to revenue measures of monarchy</a:t>
            </a:r>
          </a:p>
          <a:p>
            <a:r>
              <a:rPr lang="en-US" sz="1800" dirty="0" smtClean="0"/>
              <a:t>First phase: </a:t>
            </a:r>
            <a:r>
              <a:rPr lang="en-US" sz="1800" dirty="0" err="1" smtClean="0"/>
              <a:t>Fronde</a:t>
            </a:r>
            <a:r>
              <a:rPr lang="en-US" sz="1800" dirty="0" smtClean="0"/>
              <a:t> of the </a:t>
            </a:r>
            <a:r>
              <a:rPr lang="en-US" sz="1800" dirty="0" err="1" smtClean="0"/>
              <a:t>Parlement</a:t>
            </a:r>
            <a:endParaRPr lang="en-US" sz="1800" dirty="0" smtClean="0"/>
          </a:p>
          <a:p>
            <a:pPr lvl="1"/>
            <a:r>
              <a:rPr lang="en-US" sz="1400" dirty="0" smtClean="0"/>
              <a:t>Wanted constitutional monarchy, listed 27 reforms</a:t>
            </a:r>
          </a:p>
          <a:p>
            <a:r>
              <a:rPr lang="en-US" sz="1800" dirty="0" smtClean="0"/>
              <a:t>Anne and Mazarin were at war and agreed </a:t>
            </a:r>
          </a:p>
          <a:p>
            <a:pPr lvl="1"/>
            <a:r>
              <a:rPr lang="en-US" sz="1400" dirty="0" smtClean="0"/>
              <a:t>Later after winning war, reverted back to old policies</a:t>
            </a:r>
          </a:p>
          <a:p>
            <a:r>
              <a:rPr lang="en-US" sz="1800" dirty="0" smtClean="0"/>
              <a:t>Anne and Mazarin arrested two members of </a:t>
            </a:r>
            <a:r>
              <a:rPr lang="en-US" sz="1800" dirty="0" err="1" smtClean="0"/>
              <a:t>Parlement</a:t>
            </a:r>
            <a:r>
              <a:rPr lang="en-US" sz="1800" dirty="0" smtClean="0"/>
              <a:t>, but released them after riot in Paris</a:t>
            </a:r>
          </a:p>
          <a:p>
            <a:pPr lvl="1"/>
            <a:r>
              <a:rPr lang="en-US" sz="1400" dirty="0" smtClean="0"/>
              <a:t>Paris blockade could not make </a:t>
            </a:r>
            <a:r>
              <a:rPr lang="en-US" sz="1400" dirty="0" err="1" smtClean="0"/>
              <a:t>Parlement</a:t>
            </a:r>
            <a:r>
              <a:rPr lang="en-US" sz="1400" dirty="0" smtClean="0"/>
              <a:t> surrender</a:t>
            </a:r>
          </a:p>
          <a:p>
            <a:pPr lvl="1"/>
            <a:r>
              <a:rPr lang="en-US" sz="1400" dirty="0" err="1" smtClean="0"/>
              <a:t>Negociated</a:t>
            </a:r>
            <a:r>
              <a:rPr lang="en-US" sz="1400" dirty="0" smtClean="0"/>
              <a:t> Peace of </a:t>
            </a:r>
            <a:r>
              <a:rPr lang="en-US" sz="1400" dirty="0" err="1" smtClean="0"/>
              <a:t>Rueil</a:t>
            </a:r>
            <a:r>
              <a:rPr lang="en-US" sz="1400" dirty="0" smtClean="0"/>
              <a:t> and gave </a:t>
            </a:r>
            <a:r>
              <a:rPr lang="en-US" sz="1400" dirty="0" err="1" smtClean="0"/>
              <a:t>Parlement</a:t>
            </a:r>
            <a:r>
              <a:rPr lang="en-US" sz="1400" dirty="0" smtClean="0"/>
              <a:t> reforms they wanted</a:t>
            </a:r>
            <a:endParaRPr lang="en-US" sz="1400" dirty="0"/>
          </a:p>
          <a:p>
            <a:endParaRPr lang="en-US" sz="1800" dirty="0" smtClean="0"/>
          </a:p>
          <a:p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130571"/>
            <a:ext cx="29432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381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1343"/>
            <a:ext cx="8229600" cy="1143000"/>
          </a:xfrm>
        </p:spPr>
        <p:txBody>
          <a:bodyPr/>
          <a:lstStyle/>
          <a:p>
            <a:r>
              <a:rPr lang="en-US" dirty="0" err="1" smtClean="0"/>
              <a:t>Fronde</a:t>
            </a:r>
            <a:r>
              <a:rPr lang="en-US" dirty="0" smtClean="0"/>
              <a:t> Revolts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229600" cy="4525963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Second phase: </a:t>
            </a:r>
            <a:r>
              <a:rPr lang="en-US" sz="2000" dirty="0" err="1" smtClean="0"/>
              <a:t>Fronde</a:t>
            </a:r>
            <a:r>
              <a:rPr lang="en-US" sz="2000" dirty="0" smtClean="0"/>
              <a:t> of Princes</a:t>
            </a:r>
          </a:p>
          <a:p>
            <a:pPr lvl="1"/>
            <a:r>
              <a:rPr lang="en-US" sz="1600" dirty="0" smtClean="0"/>
              <a:t>Aristocratic rebels did not like Mazarin</a:t>
            </a:r>
          </a:p>
          <a:p>
            <a:r>
              <a:rPr lang="en-US" sz="2000" dirty="0" smtClean="0"/>
              <a:t>The Great </a:t>
            </a:r>
            <a:r>
              <a:rPr lang="en-US" sz="2000" dirty="0" err="1" smtClean="0"/>
              <a:t>Conde</a:t>
            </a:r>
            <a:r>
              <a:rPr lang="en-US" sz="2000" dirty="0" smtClean="0"/>
              <a:t> helped government against </a:t>
            </a:r>
            <a:r>
              <a:rPr lang="en-US" sz="2000" dirty="0" err="1" smtClean="0"/>
              <a:t>Parlement</a:t>
            </a:r>
            <a:r>
              <a:rPr lang="en-US" sz="2000" dirty="0" smtClean="0"/>
              <a:t>, did not get political power, and became rebellious</a:t>
            </a:r>
          </a:p>
          <a:p>
            <a:pPr lvl="1"/>
            <a:r>
              <a:rPr lang="en-US" sz="1600" dirty="0" smtClean="0"/>
              <a:t>Was arrested</a:t>
            </a:r>
          </a:p>
          <a:p>
            <a:pPr lvl="1"/>
            <a:r>
              <a:rPr lang="en-US" sz="1600" dirty="0" smtClean="0"/>
              <a:t>Other princes led revolts in provinces but were easily quelled</a:t>
            </a:r>
          </a:p>
          <a:p>
            <a:r>
              <a:rPr lang="en-US" sz="2000" dirty="0" err="1" smtClean="0"/>
              <a:t>Conde</a:t>
            </a:r>
            <a:r>
              <a:rPr lang="en-US" sz="2000" dirty="0" smtClean="0"/>
              <a:t> supporters and Parisian party wanted release of </a:t>
            </a:r>
            <a:r>
              <a:rPr lang="en-US" sz="2000" dirty="0" err="1" smtClean="0"/>
              <a:t>Conde</a:t>
            </a:r>
            <a:r>
              <a:rPr lang="en-US" sz="2000" dirty="0" smtClean="0"/>
              <a:t> and resignation of Mazarin</a:t>
            </a:r>
          </a:p>
          <a:p>
            <a:pPr lvl="1"/>
            <a:r>
              <a:rPr lang="en-US" sz="1600" dirty="0" smtClean="0"/>
              <a:t>Anne joined Parisian party which made </a:t>
            </a:r>
            <a:r>
              <a:rPr lang="en-US" sz="1600" dirty="0" err="1" smtClean="0"/>
              <a:t>Conde</a:t>
            </a:r>
            <a:r>
              <a:rPr lang="en-US" sz="1600" dirty="0" smtClean="0"/>
              <a:t> declare war</a:t>
            </a:r>
          </a:p>
          <a:p>
            <a:pPr lvl="1"/>
            <a:r>
              <a:rPr lang="en-US" sz="1600" dirty="0" err="1" smtClean="0"/>
              <a:t>Conde</a:t>
            </a:r>
            <a:r>
              <a:rPr lang="en-US" sz="1600" dirty="0" smtClean="0"/>
              <a:t> entered  Paris  and had Spain’s support but was almost defeated by royal troops, lost support of </a:t>
            </a:r>
            <a:r>
              <a:rPr lang="en-US" sz="1600" dirty="0" err="1" smtClean="0"/>
              <a:t>Parlement</a:t>
            </a:r>
            <a:r>
              <a:rPr lang="en-US" sz="1600" dirty="0"/>
              <a:t> </a:t>
            </a:r>
            <a:r>
              <a:rPr lang="en-US" sz="1600" dirty="0" smtClean="0"/>
              <a:t>and  lost support of bourgeoisie</a:t>
            </a:r>
          </a:p>
          <a:p>
            <a:r>
              <a:rPr lang="en-US" sz="2000" dirty="0" err="1" smtClean="0"/>
              <a:t>Conde</a:t>
            </a:r>
            <a:r>
              <a:rPr lang="en-US" sz="2000" dirty="0" smtClean="0"/>
              <a:t> left Paris and Louis XIV returned with Mazarin</a:t>
            </a:r>
          </a:p>
          <a:p>
            <a:r>
              <a:rPr lang="en-US" sz="2000" dirty="0" smtClean="0"/>
              <a:t>Exiled nobles and took away political power of </a:t>
            </a:r>
            <a:r>
              <a:rPr lang="en-US" sz="2000" dirty="0" err="1" smtClean="0"/>
              <a:t>Parlement</a:t>
            </a:r>
            <a:endParaRPr lang="en-US" sz="2000" dirty="0" smtClean="0"/>
          </a:p>
          <a:p>
            <a:r>
              <a:rPr lang="en-US" sz="2000" dirty="0" smtClean="0"/>
              <a:t>Became absolutist state with no opposition to the king until the revolution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251" y="221343"/>
            <a:ext cx="3156190" cy="2521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8928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 dirty="0" smtClean="0"/>
              <a:t>Works Cited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620000" cy="4800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400" dirty="0" smtClean="0"/>
              <a:t>Bernier</a:t>
            </a:r>
            <a:r>
              <a:rPr lang="en-US" sz="1400" dirty="0"/>
              <a:t>, Olivier. </a:t>
            </a:r>
            <a:r>
              <a:rPr lang="en-US" sz="1400" i="1" dirty="0"/>
              <a:t>Louis XIV: A Royal Life</a:t>
            </a:r>
            <a:r>
              <a:rPr lang="en-US" sz="1400" dirty="0"/>
              <a:t>. New York: Doubleday, 1987. Print. </a:t>
            </a:r>
          </a:p>
          <a:p>
            <a:pPr marL="114300" indent="0">
              <a:buNone/>
            </a:pPr>
            <a:r>
              <a:rPr lang="en-US" sz="1400" dirty="0" err="1"/>
              <a:t>Buisseret</a:t>
            </a:r>
            <a:r>
              <a:rPr lang="en-US" sz="1400" dirty="0"/>
              <a:t>, David. </a:t>
            </a:r>
            <a:r>
              <a:rPr lang="en-US" sz="1400" i="1" dirty="0"/>
              <a:t>Henry IV</a:t>
            </a:r>
            <a:r>
              <a:rPr lang="en-US" sz="1400" dirty="0"/>
              <a:t>. London: George Allen &amp; </a:t>
            </a:r>
            <a:r>
              <a:rPr lang="en-US" sz="1400" dirty="0" err="1"/>
              <a:t>Unwin</a:t>
            </a:r>
            <a:r>
              <a:rPr lang="en-US" sz="1400" dirty="0"/>
              <a:t>, 1984. Print. </a:t>
            </a:r>
          </a:p>
          <a:p>
            <a:pPr marL="114300" indent="0">
              <a:buNone/>
            </a:pPr>
            <a:r>
              <a:rPr lang="en-US" sz="1400" dirty="0"/>
              <a:t>"French Religious Wars: Paris during the League (La </a:t>
            </a:r>
            <a:r>
              <a:rPr lang="en-US" sz="1400" dirty="0" err="1"/>
              <a:t>Ligue</a:t>
            </a:r>
            <a:r>
              <a:rPr lang="en-US" sz="1400" dirty="0"/>
              <a:t>)." </a:t>
            </a:r>
            <a:r>
              <a:rPr lang="en-US" sz="1400" i="1" dirty="0" err="1"/>
              <a:t>SuperStock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</a:t>
            </a:r>
            <a:r>
              <a:rPr lang="en-US" sz="1400" dirty="0" err="1"/>
              <a:t>n.d.</a:t>
            </a:r>
            <a:r>
              <a:rPr lang="en-US" sz="1400" dirty="0"/>
              <a:t> Web. 17 Dec. 2012. </a:t>
            </a:r>
          </a:p>
          <a:p>
            <a:pPr marL="114300" indent="0">
              <a:buNone/>
            </a:pPr>
            <a:r>
              <a:rPr lang="en-US" sz="1400" dirty="0"/>
              <a:t>"French Wars of Religion." </a:t>
            </a:r>
            <a:r>
              <a:rPr lang="en-US" sz="1400" i="1" dirty="0"/>
              <a:t>2011-12 AP EURO (A)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</a:t>
            </a:r>
            <a:r>
              <a:rPr lang="en-US" sz="1400" dirty="0" err="1"/>
              <a:t>n.d.</a:t>
            </a:r>
            <a:r>
              <a:rPr lang="en-US" sz="1400" dirty="0"/>
              <a:t> Web. 18 Dec. 2012. </a:t>
            </a:r>
          </a:p>
          <a:p>
            <a:pPr marL="114300" indent="0">
              <a:buNone/>
            </a:pPr>
            <a:r>
              <a:rPr lang="en-US" sz="1400" dirty="0"/>
              <a:t>"The French Wars of Religion." </a:t>
            </a:r>
            <a:r>
              <a:rPr lang="en-US" sz="1400" i="1" dirty="0"/>
              <a:t>Historical Miniatures </a:t>
            </a:r>
            <a:r>
              <a:rPr lang="en-US" sz="1400" i="1" dirty="0" err="1"/>
              <a:t>Wargaming</a:t>
            </a:r>
            <a:r>
              <a:rPr lang="en-US" sz="1400" i="1" dirty="0"/>
              <a:t> Resource Site: French Wars of Religion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</a:t>
            </a:r>
            <a:r>
              <a:rPr lang="en-US" sz="1400" dirty="0" err="1"/>
              <a:t>n.d.</a:t>
            </a:r>
            <a:r>
              <a:rPr lang="en-US" sz="1400" dirty="0"/>
              <a:t> Web. 18 Dec. 2012. </a:t>
            </a:r>
          </a:p>
          <a:p>
            <a:pPr marL="114300" indent="0">
              <a:buNone/>
            </a:pPr>
            <a:r>
              <a:rPr lang="en-US" sz="1400" dirty="0" smtClean="0"/>
              <a:t>Frieda</a:t>
            </a:r>
            <a:r>
              <a:rPr lang="en-US" sz="1400" dirty="0"/>
              <a:t>, Leonie. </a:t>
            </a:r>
            <a:r>
              <a:rPr lang="en-US" sz="1400" i="1" dirty="0"/>
              <a:t>Catherine De Medici: Renaissance Queen of France</a:t>
            </a:r>
            <a:r>
              <a:rPr lang="en-US" sz="1400" dirty="0"/>
              <a:t>. New York: HarperCollins, 2003. Print. </a:t>
            </a:r>
          </a:p>
          <a:p>
            <a:pPr marL="114300" indent="0">
              <a:buNone/>
            </a:pPr>
            <a:r>
              <a:rPr lang="en-US" sz="1400" dirty="0"/>
              <a:t>"The </a:t>
            </a:r>
            <a:r>
              <a:rPr lang="en-US" sz="1400" dirty="0" err="1"/>
              <a:t>Fronde</a:t>
            </a:r>
            <a:r>
              <a:rPr lang="en-US" sz="1400" dirty="0"/>
              <a:t>." </a:t>
            </a:r>
            <a:r>
              <a:rPr lang="en-US" sz="1400" i="1" dirty="0"/>
              <a:t>Encyclopedia Britannica</a:t>
            </a:r>
            <a:r>
              <a:rPr lang="en-US" sz="1400" dirty="0"/>
              <a:t>. Encyclopedia Britannica, 2011. Web. 17 Dec. 2012. &lt;http://www.britannica.com/EBchecked/topic/220750/the-Fronde&gt;. </a:t>
            </a:r>
          </a:p>
          <a:p>
            <a:pPr marL="114300" indent="0">
              <a:buNone/>
            </a:pPr>
            <a:r>
              <a:rPr lang="en-US" sz="1400" dirty="0" smtClean="0"/>
              <a:t>Newman</a:t>
            </a:r>
            <a:r>
              <a:rPr lang="en-US" sz="1400" dirty="0"/>
              <a:t>, Alex. "The Wars of Religion." </a:t>
            </a:r>
            <a:r>
              <a:rPr lang="en-US" sz="1400" i="1" dirty="0"/>
              <a:t>Le </a:t>
            </a:r>
            <a:r>
              <a:rPr lang="en-US" sz="1400" i="1" dirty="0" err="1"/>
              <a:t>Poulet</a:t>
            </a:r>
            <a:r>
              <a:rPr lang="en-US" sz="1400" i="1" dirty="0"/>
              <a:t> Gauche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1 Jan. 2004. Web. 17 Dec. 2012. &lt;http://www.lepg.org/wars.htm&gt;. </a:t>
            </a:r>
          </a:p>
          <a:p>
            <a:pPr marL="114300" indent="0">
              <a:buNone/>
            </a:pPr>
            <a:r>
              <a:rPr lang="en-US" sz="1400" dirty="0"/>
              <a:t>"Paul Delaroche "The Assassination of Henri De Lorraine (1549-88) </a:t>
            </a:r>
            <a:r>
              <a:rPr lang="en-US" sz="1400" dirty="0" err="1"/>
              <a:t>Duc</a:t>
            </a:r>
            <a:r>
              <a:rPr lang="en-US" sz="1400" dirty="0"/>
              <a:t> De Guise"" </a:t>
            </a:r>
            <a:r>
              <a:rPr lang="en-US" sz="1400" i="1" dirty="0"/>
              <a:t>Art-Prints-On-Demand.com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</a:t>
            </a:r>
            <a:r>
              <a:rPr lang="en-US" sz="1400" dirty="0" err="1"/>
              <a:t>n.d.</a:t>
            </a:r>
            <a:r>
              <a:rPr lang="en-US" sz="1400" dirty="0"/>
              <a:t> Web. 18 Dec. 2012. </a:t>
            </a:r>
          </a:p>
          <a:p>
            <a:pPr marL="114300" indent="0">
              <a:buNone/>
            </a:pPr>
            <a:r>
              <a:rPr lang="en-US" sz="1400" dirty="0"/>
              <a:t>"Portrait of Henry IV of France." </a:t>
            </a:r>
            <a:r>
              <a:rPr lang="en-US" sz="1400" i="1" dirty="0"/>
              <a:t>1st-art-gallery.com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2010. Web. 18 Dec. 2012. </a:t>
            </a:r>
          </a:p>
          <a:p>
            <a:pPr marL="114300" indent="0">
              <a:buNone/>
            </a:pPr>
            <a:r>
              <a:rPr lang="en-US" sz="1400" dirty="0"/>
              <a:t>Prince Michael of Greece. </a:t>
            </a:r>
            <a:r>
              <a:rPr lang="en-US" sz="1400" i="1" dirty="0"/>
              <a:t>Louis XIV: The Other Side of the Sun</a:t>
            </a:r>
            <a:r>
              <a:rPr lang="en-US" sz="1400" dirty="0"/>
              <a:t>. Trans. Alan Sheridan. New York: Harper &amp; Row, 1983. Print. </a:t>
            </a:r>
          </a:p>
          <a:p>
            <a:pPr marL="114300" indent="0">
              <a:buNone/>
            </a:pPr>
            <a:r>
              <a:rPr lang="en-US" sz="1400" dirty="0" err="1"/>
              <a:t>Ramani</a:t>
            </a:r>
            <a:r>
              <a:rPr lang="en-US" sz="1400" dirty="0"/>
              <a:t>, </a:t>
            </a:r>
            <a:r>
              <a:rPr lang="en-US" sz="1400" dirty="0" err="1"/>
              <a:t>Jyotsna</a:t>
            </a:r>
            <a:r>
              <a:rPr lang="en-US" sz="1400" dirty="0"/>
              <a:t>. "10 Biggest Massacres in Mankind Past !!!" </a:t>
            </a:r>
            <a:r>
              <a:rPr lang="en-US" sz="1400" i="1" dirty="0"/>
              <a:t>Urban Titan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</a:t>
            </a:r>
            <a:r>
              <a:rPr lang="en-US" sz="1400" dirty="0" err="1"/>
              <a:t>n.d.</a:t>
            </a:r>
            <a:r>
              <a:rPr lang="en-US" sz="1400" dirty="0"/>
              <a:t> Web. 18 Dec. 2012. </a:t>
            </a:r>
          </a:p>
          <a:p>
            <a:pPr marL="114300" indent="0">
              <a:buNone/>
            </a:pPr>
            <a:r>
              <a:rPr lang="en-US" sz="1400" dirty="0"/>
              <a:t>"Religion, Wars of." </a:t>
            </a:r>
            <a:r>
              <a:rPr lang="en-US" sz="1400" i="1" dirty="0" err="1"/>
              <a:t>Infoplease</a:t>
            </a:r>
            <a:r>
              <a:rPr lang="en-US" sz="1400" dirty="0"/>
              <a:t>. Pearson Education, 2012. Web. 17 Dec. 2012. &lt;http://www.infoplease.com/encyclopedia/history/religion-wars-of.html&gt;. </a:t>
            </a:r>
          </a:p>
          <a:p>
            <a:pPr marL="114300" indent="0">
              <a:buNone/>
            </a:pPr>
            <a:r>
              <a:rPr lang="en-US" sz="1400" dirty="0" smtClean="0"/>
              <a:t>"</a:t>
            </a:r>
            <a:r>
              <a:rPr lang="en-US" sz="1400" dirty="0"/>
              <a:t>Third French War of Religion." </a:t>
            </a:r>
            <a:r>
              <a:rPr lang="en-US" sz="1400" i="1" dirty="0"/>
              <a:t>History Learning Site</a:t>
            </a:r>
            <a:r>
              <a:rPr lang="en-US" sz="1400" dirty="0"/>
              <a:t>. History Learning Site, </a:t>
            </a:r>
            <a:r>
              <a:rPr lang="en-US" sz="1400" dirty="0" err="1"/>
              <a:t>n.d.</a:t>
            </a:r>
            <a:r>
              <a:rPr lang="en-US" sz="1400" dirty="0"/>
              <a:t> Web. 16 Dec. 2012. &lt;http://www.historylearningsite.co.uk/FWR3.htm&gt;.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52469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857" y="2819400"/>
            <a:ext cx="7620000" cy="1143000"/>
          </a:xfrm>
        </p:spPr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of the Wars of Religion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Civil War (April 1562 – March 1563)</a:t>
            </a:r>
          </a:p>
          <a:p>
            <a:r>
              <a:rPr lang="en-US" dirty="0" smtClean="0"/>
              <a:t>Second Civil War (September 1567 – March 1568)</a:t>
            </a:r>
          </a:p>
          <a:p>
            <a:r>
              <a:rPr lang="en-US" dirty="0" smtClean="0"/>
              <a:t>Third Civil War (August 1568 – August 1570)</a:t>
            </a:r>
          </a:p>
          <a:p>
            <a:r>
              <a:rPr lang="en-US" dirty="0" smtClean="0"/>
              <a:t>Fourth Civil War (December 1572 – June 1573)</a:t>
            </a:r>
          </a:p>
          <a:p>
            <a:r>
              <a:rPr lang="en-US" dirty="0" smtClean="0"/>
              <a:t>Fifth Civil War (December 1575 – May 1576)</a:t>
            </a:r>
          </a:p>
          <a:p>
            <a:r>
              <a:rPr lang="en-US" dirty="0" smtClean="0"/>
              <a:t>Sixth Civil War (March 1577 – December 1577)</a:t>
            </a:r>
          </a:p>
          <a:p>
            <a:r>
              <a:rPr lang="en-US" dirty="0" smtClean="0"/>
              <a:t>Seventh Civil War (November 1579 – November 1580)</a:t>
            </a:r>
            <a:endParaRPr lang="en-US" dirty="0"/>
          </a:p>
          <a:p>
            <a:r>
              <a:rPr lang="en-US" dirty="0" smtClean="0"/>
              <a:t>War of the Three Henrys (March 1585 – August 1589)</a:t>
            </a:r>
          </a:p>
          <a:p>
            <a:r>
              <a:rPr lang="en-US" dirty="0" smtClean="0"/>
              <a:t>Henry IV vs. the Holy League (August 1589 – May 1598)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7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Protestant reform goes against “one faith, one law, one king” policy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Need religion to keep order in state and be unifying factor between citizens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Death of King Henry II in 1559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nobles saw chance to seize power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Ultra-Catholic House of Guise gains power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Threatens power of Montmorency House and Protestant Bourbon House</a:t>
            </a: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France wanted to be Catholic, but independent of Pope’s power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Appointed their own bishops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Clergy in high positions living in luxury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Lower clergy lived in poverty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456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First War (1562-1563)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1066800"/>
            <a:ext cx="8839200" cy="5638800"/>
          </a:xfrm>
        </p:spPr>
        <p:txBody>
          <a:bodyPr>
            <a:normAutofit fontScale="92500" lnSpcReduction="10000"/>
          </a:bodyPr>
          <a:lstStyle/>
          <a:p>
            <a:pPr lvl="1"/>
            <a:endParaRPr lang="en-US" sz="12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Began with Massacre at </a:t>
            </a:r>
            <a:r>
              <a:rPr lang="en-US" dirty="0" err="1" smtClean="0"/>
              <a:t>Vassay</a:t>
            </a:r>
            <a:r>
              <a:rPr lang="en-US" dirty="0" smtClean="0"/>
              <a:t> of Huguenots by Guise family</a:t>
            </a:r>
          </a:p>
          <a:p>
            <a:pPr lvl="2"/>
            <a:r>
              <a:rPr lang="en-US" sz="1900" dirty="0" smtClean="0"/>
              <a:t>Servants of Duke of Guise got in argument with local Huguenots when travelling and started to shoot them and other civilian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</a:t>
            </a:r>
            <a:r>
              <a:rPr lang="en-US" baseline="0" dirty="0" smtClean="0"/>
              <a:t> Paris, Louis Bourbon, Prince of Condé, asked to be “Protector of the Churches” by Protestants</a:t>
            </a:r>
          </a:p>
          <a:p>
            <a:pPr lvl="2"/>
            <a:r>
              <a:rPr lang="en-US" sz="1900" baseline="0" dirty="0" smtClean="0"/>
              <a:t>Captured cities, waterways, and asked for help from England and German princes.</a:t>
            </a:r>
          </a:p>
          <a:p>
            <a:pPr lvl="2"/>
            <a:r>
              <a:rPr lang="en-US" sz="1900" baseline="0" dirty="0" err="1" smtClean="0"/>
              <a:t>Headquartredd</a:t>
            </a:r>
            <a:r>
              <a:rPr lang="en-US" sz="1900" baseline="0" dirty="0" smtClean="0"/>
              <a:t> in Orleans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Catherine de Medici turns to Guise family for help</a:t>
            </a:r>
          </a:p>
          <a:p>
            <a:pPr lvl="2"/>
            <a:r>
              <a:rPr lang="en-US" sz="1900" baseline="0" dirty="0" smtClean="0"/>
              <a:t>Gain support from Pope and Phillip II of Spain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War is mostly sieges and captures of town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One battle at Saint </a:t>
            </a:r>
            <a:r>
              <a:rPr lang="en-US" baseline="0" dirty="0" err="1" smtClean="0"/>
              <a:t>Dreux</a:t>
            </a:r>
            <a:r>
              <a:rPr lang="en-US" baseline="0" dirty="0" smtClean="0"/>
              <a:t>: Catholic victory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Admiral de Coligny led Protestants to safety in Orleans</a:t>
            </a:r>
          </a:p>
          <a:p>
            <a:pPr lvl="2"/>
            <a:r>
              <a:rPr lang="en-US" sz="1900" baseline="0" dirty="0" smtClean="0"/>
              <a:t>Orleans under siege from 1562-1563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Catherine de Medici had little power</a:t>
            </a:r>
          </a:p>
          <a:p>
            <a:pPr lvl="2"/>
            <a:r>
              <a:rPr lang="en-US" sz="1900" baseline="0" dirty="0" smtClean="0"/>
              <a:t>Made both sides give up noble prisoners and passed Edict of Amboise</a:t>
            </a:r>
          </a:p>
          <a:p>
            <a:pPr lvl="2"/>
            <a:r>
              <a:rPr lang="en-US" sz="1900" baseline="0" dirty="0" smtClean="0"/>
              <a:t>Gave Protestants limited freedom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Duke de Guise died at Orleans and Antoine of Navarre died at </a:t>
            </a:r>
            <a:r>
              <a:rPr lang="en-US" baseline="0" dirty="0" err="1" smtClean="0"/>
              <a:t>Rouens</a:t>
            </a:r>
            <a:r>
              <a:rPr lang="en-US" baseline="0" dirty="0" smtClean="0"/>
              <a:t> siege</a:t>
            </a:r>
          </a:p>
          <a:p>
            <a:pPr marL="457200" lvl="1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04598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90600"/>
          </a:xfrm>
        </p:spPr>
        <p:txBody>
          <a:bodyPr/>
          <a:lstStyle/>
          <a:p>
            <a:r>
              <a:rPr lang="en-US" dirty="0" smtClean="0"/>
              <a:t>Second War (1567-1568)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2667000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Began with attempt by Huguenots to capture king : Conspiracy of </a:t>
            </a:r>
            <a:r>
              <a:rPr lang="en-US" sz="2000" dirty="0" err="1" smtClean="0"/>
              <a:t>Meaux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Catholic forces aided by Spanish troops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Protestant forces supported by Elector Palatinate of German states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Conde</a:t>
            </a:r>
            <a:r>
              <a:rPr lang="en-US" sz="2000" dirty="0" smtClean="0"/>
              <a:t> defeated at Battle of St. Denis in November 1567</a:t>
            </a:r>
          </a:p>
          <a:p>
            <a:pPr lvl="2"/>
            <a:r>
              <a:rPr lang="en-US" sz="1600" dirty="0" err="1" smtClean="0"/>
              <a:t>Montemorency</a:t>
            </a:r>
            <a:r>
              <a:rPr lang="en-US" sz="1600" dirty="0" smtClean="0"/>
              <a:t> killed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Treaty  of </a:t>
            </a:r>
            <a:r>
              <a:rPr lang="en-US" sz="2000" dirty="0" err="1" smtClean="0"/>
              <a:t>Longjumeau</a:t>
            </a:r>
            <a:r>
              <a:rPr lang="en-US" sz="2000" dirty="0" smtClean="0"/>
              <a:t> in March 1568</a:t>
            </a:r>
          </a:p>
          <a:p>
            <a:pPr lvl="1">
              <a:buFont typeface="Arial" pitchFamily="34" charset="0"/>
              <a:buChar char="•"/>
            </a:pPr>
            <a:endParaRPr lang="en-US" sz="600" dirty="0" smtClean="0"/>
          </a:p>
          <a:p>
            <a:pPr marL="457200" lvl="1" indent="0">
              <a:buNone/>
            </a:pPr>
            <a:endParaRPr lang="en-US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-381000" y="3334449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Third War (1568-1570)</a:t>
            </a:r>
            <a:endParaRPr lang="en-US" sz="4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103891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Cardinal de </a:t>
            </a:r>
            <a:r>
              <a:rPr lang="en-US" sz="2000" dirty="0"/>
              <a:t>L</a:t>
            </a:r>
            <a:r>
              <a:rPr lang="en-US" sz="2000" dirty="0" smtClean="0"/>
              <a:t>orraine made plans to capture </a:t>
            </a:r>
            <a:r>
              <a:rPr lang="en-US" sz="2000" dirty="0" err="1" smtClean="0"/>
              <a:t>Conde</a:t>
            </a:r>
            <a:r>
              <a:rPr lang="en-US" sz="2000" dirty="0" smtClean="0"/>
              <a:t> and Coligny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 smtClean="0"/>
              <a:t>Conde</a:t>
            </a:r>
            <a:r>
              <a:rPr lang="en-US" sz="2000" dirty="0" smtClean="0"/>
              <a:t> and Coligny made alliance with William of Orange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Guise family more closely involved with Spain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Fighting in more rural areas than towns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Protestants lost at </a:t>
            </a:r>
            <a:r>
              <a:rPr lang="en-US" sz="2000" dirty="0" err="1" smtClean="0"/>
              <a:t>Jarnac</a:t>
            </a:r>
            <a:r>
              <a:rPr lang="en-US" sz="2000" dirty="0" smtClean="0"/>
              <a:t> in March 1569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 smtClean="0"/>
              <a:t>Conde</a:t>
            </a:r>
            <a:r>
              <a:rPr lang="en-US" sz="2000" dirty="0" smtClean="0"/>
              <a:t> died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Treaty of Saint Germaine : 1570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More favorable to Protestants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41084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St. Bartholomew's Day Massacre (1572)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29" y="1447800"/>
            <a:ext cx="7620000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Wedding between Margaret of Valois, daughter of Catherine de Medici, and Henry of Navarre, son of </a:t>
            </a:r>
            <a:r>
              <a:rPr lang="en-US" sz="2000" dirty="0" err="1" smtClean="0"/>
              <a:t>Antione</a:t>
            </a:r>
            <a:r>
              <a:rPr lang="en-US" sz="2000" dirty="0" smtClean="0"/>
              <a:t> of Navarre </a:t>
            </a:r>
          </a:p>
          <a:p>
            <a:pPr lvl="1"/>
            <a:r>
              <a:rPr lang="en-US" sz="1800" dirty="0" smtClean="0"/>
              <a:t>Cardinal of Lorraine planned to murder Admiral Coligny</a:t>
            </a:r>
          </a:p>
          <a:p>
            <a:pPr lvl="1"/>
            <a:r>
              <a:rPr lang="en-US" sz="1800" dirty="0" smtClean="0"/>
              <a:t>Catherine de Medici persuades King Charles IX to strike the Huguenots before Huguenots strike him</a:t>
            </a:r>
          </a:p>
          <a:p>
            <a:pPr lvl="1"/>
            <a:r>
              <a:rPr lang="en-US" sz="1800" dirty="0" smtClean="0"/>
              <a:t>Murder of 10,000 Huguenots  all over France</a:t>
            </a:r>
            <a:endParaRPr lang="en-US" sz="1600" dirty="0" smtClean="0"/>
          </a:p>
          <a:p>
            <a:r>
              <a:rPr lang="en-US" sz="2000" dirty="0" smtClean="0"/>
              <a:t>Made toleration almost impossible</a:t>
            </a:r>
          </a:p>
          <a:p>
            <a:r>
              <a:rPr lang="en-US" sz="2000" dirty="0" smtClean="0"/>
              <a:t>Protestant found  stronghold in south of France  away from Catholics in Paris</a:t>
            </a:r>
          </a:p>
          <a:p>
            <a:pPr lvl="1"/>
            <a:r>
              <a:rPr lang="en-US" sz="1800" dirty="0" smtClean="0"/>
              <a:t>Created almost independent state with own taxes and law courts</a:t>
            </a:r>
          </a:p>
          <a:p>
            <a:pPr lvl="1"/>
            <a:r>
              <a:rPr lang="en-US" sz="1800" dirty="0" smtClean="0"/>
              <a:t>Angered government and Catholics</a:t>
            </a:r>
          </a:p>
          <a:p>
            <a:pPr lvl="1"/>
            <a:r>
              <a:rPr lang="en-US" sz="1800" dirty="0" smtClean="0"/>
              <a:t>Wars started to become political and religious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00600"/>
            <a:ext cx="28194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907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29"/>
            <a:ext cx="7620000" cy="1143000"/>
          </a:xfrm>
        </p:spPr>
        <p:txBody>
          <a:bodyPr/>
          <a:lstStyle/>
          <a:p>
            <a:r>
              <a:rPr lang="en-US" dirty="0" smtClean="0"/>
              <a:t>Fourth War (1572-1573)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2819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Main event: Siege of La Rochelle</a:t>
            </a:r>
          </a:p>
          <a:p>
            <a:pPr lvl="1"/>
            <a:r>
              <a:rPr lang="en-US" dirty="0" smtClean="0"/>
              <a:t>Led by Duke of </a:t>
            </a:r>
            <a:r>
              <a:rPr lang="en-US" dirty="0" err="1" smtClean="0"/>
              <a:t>Angou</a:t>
            </a:r>
            <a:r>
              <a:rPr lang="en-US" dirty="0" smtClean="0"/>
              <a:t>, future King Henry III</a:t>
            </a:r>
          </a:p>
          <a:p>
            <a:r>
              <a:rPr lang="en-US" sz="2400" dirty="0" smtClean="0"/>
              <a:t>La Rochelle was a Protestant city</a:t>
            </a:r>
          </a:p>
          <a:p>
            <a:pPr lvl="1"/>
            <a:r>
              <a:rPr lang="en-US" dirty="0" smtClean="0"/>
              <a:t>Did not want to pay taxes because of Massacre</a:t>
            </a:r>
          </a:p>
          <a:p>
            <a:r>
              <a:rPr lang="en-US" sz="2400" dirty="0" err="1" smtClean="0"/>
              <a:t>Februrary</a:t>
            </a:r>
            <a:r>
              <a:rPr lang="en-US" sz="2400" dirty="0" smtClean="0"/>
              <a:t> 1573: siege ended because of too much financial strain</a:t>
            </a:r>
          </a:p>
          <a:p>
            <a:pPr lvl="1"/>
            <a:r>
              <a:rPr lang="en-US" dirty="0" smtClean="0"/>
              <a:t>Treaty of La Rochelle: almost the same as Treaty of Saint Germaine</a:t>
            </a:r>
          </a:p>
          <a:p>
            <a:pPr lvl="1"/>
            <a:r>
              <a:rPr lang="en-US" dirty="0" smtClean="0"/>
              <a:t>Not favorable to Protestants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114" y="3810000"/>
            <a:ext cx="377292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026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Fifth War (1575-1576)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Charles  IX  died and  Henry, duke of Anjou became king</a:t>
            </a:r>
          </a:p>
          <a:p>
            <a:pPr lvl="1"/>
            <a:r>
              <a:rPr lang="en-US" sz="1600" dirty="0" smtClean="0"/>
              <a:t>Henry feared Guise family was too powerful and threatens his  throne </a:t>
            </a:r>
          </a:p>
          <a:p>
            <a:r>
              <a:rPr lang="en-US" sz="2000" dirty="0" smtClean="0"/>
              <a:t>Prince de </a:t>
            </a:r>
            <a:r>
              <a:rPr lang="en-US" sz="2000" dirty="0" err="1" smtClean="0"/>
              <a:t>Conde</a:t>
            </a:r>
            <a:r>
              <a:rPr lang="en-US" sz="2000" dirty="0" smtClean="0"/>
              <a:t>, son of Louis Bourbon, gained  money and troops  from German princes</a:t>
            </a:r>
          </a:p>
          <a:p>
            <a:r>
              <a:rPr lang="en-US" sz="2000" dirty="0" smtClean="0"/>
              <a:t>Henry of Navarre escaped from La Rochelle in 1576 and raised army</a:t>
            </a:r>
            <a:endParaRPr lang="en-US" sz="2000" dirty="0"/>
          </a:p>
          <a:p>
            <a:r>
              <a:rPr lang="en-US" sz="2000" dirty="0" smtClean="0"/>
              <a:t>Duke of </a:t>
            </a:r>
            <a:r>
              <a:rPr lang="en-US" sz="2000" dirty="0" err="1" smtClean="0"/>
              <a:t>Alencon</a:t>
            </a:r>
            <a:r>
              <a:rPr lang="en-US" sz="2000" dirty="0" smtClean="0"/>
              <a:t>, last of Valois sons, tried to convince the people to make him king</a:t>
            </a:r>
          </a:p>
          <a:p>
            <a:r>
              <a:rPr lang="en-US" sz="2000" dirty="0" smtClean="0"/>
              <a:t>Armies march to Paris</a:t>
            </a:r>
          </a:p>
          <a:p>
            <a:r>
              <a:rPr lang="en-US" sz="2000" dirty="0" smtClean="0"/>
              <a:t>Catherine de Medici has to </a:t>
            </a:r>
            <a:r>
              <a:rPr lang="en-US" sz="2000" dirty="0" err="1" smtClean="0"/>
              <a:t>negociate</a:t>
            </a:r>
            <a:endParaRPr lang="en-US" sz="2000" dirty="0" smtClean="0"/>
          </a:p>
          <a:p>
            <a:pPr lvl="1"/>
            <a:r>
              <a:rPr lang="en-US" sz="1600" dirty="0" smtClean="0"/>
              <a:t>Treaty of Monsieur in 1576</a:t>
            </a:r>
          </a:p>
          <a:p>
            <a:pPr lvl="1"/>
            <a:r>
              <a:rPr lang="en-US" sz="1600" dirty="0" smtClean="0"/>
              <a:t>Granted freedoms to Protestants</a:t>
            </a:r>
          </a:p>
          <a:p>
            <a:pPr lvl="1"/>
            <a:r>
              <a:rPr lang="en-US" sz="1600" dirty="0" smtClean="0"/>
              <a:t>Catholics  angry </a:t>
            </a:r>
          </a:p>
        </p:txBody>
      </p:sp>
    </p:spTree>
    <p:extLst>
      <p:ext uri="{BB962C8B-B14F-4D97-AF65-F5344CB8AC3E}">
        <p14:creationId xmlns:p14="http://schemas.microsoft.com/office/powerpoint/2010/main" val="1207005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Sixth War (1577)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2514599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Guise family and other powerful Catholics form Catholic League in 1577</a:t>
            </a:r>
          </a:p>
          <a:p>
            <a:r>
              <a:rPr lang="en-US" sz="2000" dirty="0" smtClean="0"/>
              <a:t>Henry III lost Catholic support, to regain it, he made himself the head of the Catholic League</a:t>
            </a:r>
          </a:p>
          <a:p>
            <a:r>
              <a:rPr lang="en-US" sz="2000" dirty="0" smtClean="0"/>
              <a:t>Revoked Treaty of Monsieur rights</a:t>
            </a:r>
          </a:p>
          <a:p>
            <a:pPr lvl="1"/>
            <a:r>
              <a:rPr lang="en-US" sz="1800" dirty="0" smtClean="0"/>
              <a:t>Implemented Treaty of Bergerac</a:t>
            </a:r>
          </a:p>
          <a:p>
            <a:pPr lvl="1"/>
            <a:r>
              <a:rPr lang="en-US" sz="1800" dirty="0" smtClean="0"/>
              <a:t>Only allowed to worship in one town in each district</a:t>
            </a:r>
          </a:p>
          <a:p>
            <a:r>
              <a:rPr lang="en-US" sz="2000" dirty="0" smtClean="0"/>
              <a:t>Declared Wars of Religion over</a:t>
            </a:r>
          </a:p>
          <a:p>
            <a:r>
              <a:rPr lang="en-US" sz="2000" dirty="0" smtClean="0"/>
              <a:t>Relative peace from 1577 to 1584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35052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Seventh War (1579-1580)</a:t>
            </a:r>
            <a:endParaRPr lang="en-US" sz="4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27464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Also called the Lover’s War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Henry of Navarre seized </a:t>
            </a:r>
            <a:r>
              <a:rPr lang="en-US" sz="2000" dirty="0" err="1" smtClean="0"/>
              <a:t>Chaors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Treaty of </a:t>
            </a:r>
            <a:r>
              <a:rPr lang="en-US" sz="2000" dirty="0" err="1" smtClean="0"/>
              <a:t>Nerac</a:t>
            </a:r>
            <a:r>
              <a:rPr lang="en-US" sz="2000" dirty="0" smtClean="0"/>
              <a:t> between Henry of Navarre and Catherine de Medici 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Henry of Navarre had control of southwest of France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Duke of Anjou died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Henry of Navarre heir to French throne as Henry III was childless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0593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574</TotalTime>
  <Words>1821</Words>
  <Application>Microsoft Office PowerPoint</Application>
  <PresentationFormat>On-screen Show (4:3)</PresentationFormat>
  <Paragraphs>191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The French Civil Wars, Wars of Religion and Fronde Revolts</vt:lpstr>
      <vt:lpstr>Timeline of the Wars of Religion </vt:lpstr>
      <vt:lpstr>Causes</vt:lpstr>
      <vt:lpstr>First War (1562-1563)</vt:lpstr>
      <vt:lpstr>Second War (1567-1568)</vt:lpstr>
      <vt:lpstr>St. Bartholomew's Day Massacre (1572)</vt:lpstr>
      <vt:lpstr>Fourth War (1572-1573)</vt:lpstr>
      <vt:lpstr>Fifth War (1575-1576)</vt:lpstr>
      <vt:lpstr>Sixth War (1577)</vt:lpstr>
      <vt:lpstr>War of the Three Henries (1585-1589)</vt:lpstr>
      <vt:lpstr>War of the Three Henries (cont.)</vt:lpstr>
      <vt:lpstr>War of the Three Henries (cont.)</vt:lpstr>
      <vt:lpstr>Henry IV vs. Spain</vt:lpstr>
      <vt:lpstr>Fronde Revolts (1648-1653)</vt:lpstr>
      <vt:lpstr>Fronde Revolts (cont.)</vt:lpstr>
      <vt:lpstr>Works Cited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French Civil Wars and the Wars of Religion</dc:title>
  <dc:creator>shriaisakarul</dc:creator>
  <cp:lastModifiedBy>shriaisakarul</cp:lastModifiedBy>
  <cp:revision>48</cp:revision>
  <dcterms:created xsi:type="dcterms:W3CDTF">2012-12-16T01:49:42Z</dcterms:created>
  <dcterms:modified xsi:type="dcterms:W3CDTF">2012-12-19T07:41:43Z</dcterms:modified>
</cp:coreProperties>
</file>